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61" r:id="rId5"/>
  </p:sldMasterIdLst>
  <p:notesMasterIdLst>
    <p:notesMasterId r:id="rId15"/>
  </p:notesMasterIdLst>
  <p:sldIdLst>
    <p:sldId id="490" r:id="rId6"/>
    <p:sldId id="464" r:id="rId7"/>
    <p:sldId id="495" r:id="rId8"/>
    <p:sldId id="496" r:id="rId9"/>
    <p:sldId id="500" r:id="rId10"/>
    <p:sldId id="501" r:id="rId11"/>
    <p:sldId id="502" r:id="rId12"/>
    <p:sldId id="503" r:id="rId13"/>
    <p:sldId id="493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Fira Sans Extra Condensed Medium" panose="020B0603050000020004" pitchFamily="34" charset="0"/>
      <p:regular r:id="rId17"/>
      <p: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539"/>
    <a:srgbClr val="EDEEF0"/>
    <a:srgbClr val="0066FF"/>
    <a:srgbClr val="AEC53A"/>
    <a:srgbClr val="9C9A9F"/>
    <a:srgbClr val="6699FF"/>
    <a:srgbClr val="3366FF"/>
    <a:srgbClr val="F2CA51"/>
    <a:srgbClr val="FFAB40"/>
    <a:srgbClr val="F2F2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434" autoAdjust="0"/>
  </p:normalViewPr>
  <p:slideViewPr>
    <p:cSldViewPr snapToGrid="0">
      <p:cViewPr varScale="1">
        <p:scale>
          <a:sx n="109" d="100"/>
          <a:sy n="109" d="100"/>
        </p:scale>
        <p:origin x="66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132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006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862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19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834925" y="48441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02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80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01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834925" y="4834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834925" y="4834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834925" y="4834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834925" y="48346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08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17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036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27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28600"/>
            <a:ext cx="8229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" name="Google Shape;13;p3"/>
          <p:cNvSpPr txBox="1">
            <a:spLocks noGrp="1"/>
          </p:cNvSpPr>
          <p:nvPr>
            <p:ph type="sldNum" idx="4"/>
          </p:nvPr>
        </p:nvSpPr>
        <p:spPr>
          <a:xfrm>
            <a:off x="8834925" y="48441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tx2">
                    <a:lumMod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27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28600"/>
            <a:ext cx="82296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8972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06" y="1305340"/>
            <a:ext cx="4092746" cy="1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2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24A9DC6-CF38-4C2E-8340-A4906FF690B3}"/>
              </a:ext>
            </a:extLst>
          </p:cNvPr>
          <p:cNvSpPr txBox="1"/>
          <p:nvPr/>
        </p:nvSpPr>
        <p:spPr>
          <a:xfrm>
            <a:off x="2052320" y="295655"/>
            <a:ext cx="6622009" cy="17057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457200" algn="ctr">
              <a:lnSpc>
                <a:spcPct val="200000"/>
              </a:lnSpc>
              <a:spcAft>
                <a:spcPts val="800"/>
              </a:spcAft>
            </a:pPr>
            <a:r>
              <a:rPr lang="es-CO" sz="1600" dirty="0">
                <a:latin typeface="Arial Black"/>
                <a:ea typeface="Calibri"/>
                <a:cs typeface="Times New Roman"/>
              </a:rPr>
              <a:t>Proyecto pagina web </a:t>
            </a:r>
          </a:p>
          <a:p>
            <a:pPr indent="457200" algn="ctr">
              <a:lnSpc>
                <a:spcPct val="200000"/>
              </a:lnSpc>
              <a:spcAft>
                <a:spcPts val="800"/>
              </a:spcAft>
            </a:pPr>
            <a:r>
              <a:rPr lang="es-CO" sz="1600" dirty="0">
                <a:latin typeface="Arial Black"/>
                <a:ea typeface="Calibri"/>
                <a:cs typeface="Times New Roman"/>
              </a:rPr>
              <a:t>Cloud Computing</a:t>
            </a:r>
            <a:endParaRPr lang="es-CO" sz="1600" dirty="0"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ctr">
              <a:lnSpc>
                <a:spcPct val="200000"/>
              </a:lnSpc>
              <a:spcAft>
                <a:spcPts val="800"/>
              </a:spcAft>
            </a:pPr>
            <a:endParaRPr lang="es-CO" sz="16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51D8358-9BAD-49BD-83F4-91CF9610E1F9}"/>
              </a:ext>
            </a:extLst>
          </p:cNvPr>
          <p:cNvSpPr txBox="1"/>
          <p:nvPr/>
        </p:nvSpPr>
        <p:spPr>
          <a:xfrm>
            <a:off x="4606797" y="2039792"/>
            <a:ext cx="4067532" cy="15297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>
                <a:solidFill>
                  <a:srgbClr val="002A13"/>
                </a:solidFill>
              </a:defRPr>
            </a:lvl1pPr>
          </a:lstStyle>
          <a:p>
            <a:pPr marL="285750" indent="-285750" algn="l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latin typeface="Arial Black"/>
                <a:ea typeface="Calibri"/>
                <a:cs typeface="Times New Roman"/>
              </a:rPr>
              <a:t>Henry Felipe Carreño Álvarez</a:t>
            </a:r>
            <a:endParaRPr lang="es-CO" sz="14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latin typeface="Arial Black"/>
                <a:ea typeface="Calibri"/>
                <a:cs typeface="Times New Roman"/>
              </a:rPr>
              <a:t>Christian Nicolas Becerra</a:t>
            </a:r>
            <a:endParaRPr lang="es-CO" sz="14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1400" dirty="0">
                <a:latin typeface="Arial Black"/>
                <a:ea typeface="Calibri"/>
              </a:rPr>
              <a:t>Santiago Vega Hernández </a:t>
            </a:r>
            <a:r>
              <a:rPr lang="es-CO" sz="1400" dirty="0">
                <a:effectLst/>
                <a:latin typeface="Arial Black"/>
                <a:ea typeface="Calibri"/>
              </a:rPr>
              <a:t> </a:t>
            </a:r>
            <a:endParaRPr lang="es-CO" sz="1200" dirty="0">
              <a:latin typeface="Arial Black"/>
              <a:ea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51D8358-9BAD-49BD-83F4-91CF9610E1F9}"/>
              </a:ext>
            </a:extLst>
          </p:cNvPr>
          <p:cNvSpPr txBox="1"/>
          <p:nvPr/>
        </p:nvSpPr>
        <p:spPr>
          <a:xfrm>
            <a:off x="3909387" y="4069620"/>
            <a:ext cx="406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>
                <a:solidFill>
                  <a:srgbClr val="002A13"/>
                </a:solidFill>
              </a:defRPr>
            </a:lvl1pPr>
          </a:lstStyle>
          <a:p>
            <a:pPr lvl="0">
              <a:defRPr/>
            </a:pPr>
            <a:r>
              <a:rPr lang="es-ES" sz="1600" dirty="0">
                <a:latin typeface="Arial Black" panose="020B0A04020102020204" pitchFamily="34" charset="0"/>
              </a:rPr>
              <a:t>Tecnología en desarrollo de sistemas informáticos</a:t>
            </a:r>
          </a:p>
        </p:txBody>
      </p:sp>
    </p:spTree>
    <p:extLst>
      <p:ext uri="{BB962C8B-B14F-4D97-AF65-F5344CB8AC3E}">
        <p14:creationId xmlns:p14="http://schemas.microsoft.com/office/powerpoint/2010/main" val="307611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1696209" y="387025"/>
            <a:ext cx="575158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Introducción al proyecto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587325" y="1039084"/>
            <a:ext cx="6430911" cy="3374334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3509E9-0502-4CEB-AE1B-2B892EC59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367" y="1604538"/>
            <a:ext cx="622504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/>
              <a:t>Se hizo la creación de una pagina Web de venta de zapatillas de Travis Scott, enfocada en la venta y exhibición de modelos exclusivos de la marca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El proyecto fue desarrollado en Visual Studio </a:t>
            </a:r>
            <a:r>
              <a:rPr lang="es-MX" dirty="0" err="1"/>
              <a:t>Code</a:t>
            </a:r>
            <a:r>
              <a:rPr lang="es-MX" dirty="0"/>
              <a:t> (VSC), en un entorno de desarrollo ligero y eficiente utilizado comúnmente para construir sitios web modernos,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 marL="285750" indent="-285750">
              <a:buFontTx/>
              <a:buChar char="-"/>
            </a:pPr>
            <a:r>
              <a:rPr lang="es-MX" dirty="0"/>
              <a:t>Se utilizo HTML, CSS y JavaScript para la construcción de la interfaz del usuario,</a:t>
            </a:r>
          </a:p>
        </p:txBody>
      </p:sp>
    </p:spTree>
    <p:extLst>
      <p:ext uri="{BB962C8B-B14F-4D97-AF65-F5344CB8AC3E}">
        <p14:creationId xmlns:p14="http://schemas.microsoft.com/office/powerpoint/2010/main" val="235208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1270000" y="295106"/>
            <a:ext cx="6604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Desarrollo del sitio Web en VSC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989033" y="964931"/>
            <a:ext cx="7377207" cy="3213637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Tx/>
              <a:buChar char="-"/>
            </a:pPr>
            <a:r>
              <a:rPr lang="es-CO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Visual Studio </a:t>
            </a:r>
            <a:r>
              <a:rPr lang="es-CO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Code</a:t>
            </a:r>
            <a:r>
              <a:rPr lang="es-CO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(VSC) nos permitió estructurar el proyecto dividido en los siguientes componentes:</a:t>
            </a:r>
          </a:p>
          <a:p>
            <a:pPr marL="285750" indent="-285750">
              <a:buFontTx/>
              <a:buChar char="-"/>
            </a:pPr>
            <a:endParaRPr lang="es-CO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  <a:p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o /index.html: estructura principal</a:t>
            </a:r>
          </a:p>
          <a:p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o /</a:t>
            </a:r>
            <a:r>
              <a:rPr lang="es-ES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css</a:t>
            </a:r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/style.css: diseño visual</a:t>
            </a:r>
          </a:p>
          <a:p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o /</a:t>
            </a:r>
            <a:r>
              <a:rPr lang="es-ES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img</a:t>
            </a:r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/: galería de productos</a:t>
            </a:r>
          </a:p>
          <a:p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o /</a:t>
            </a:r>
            <a:r>
              <a:rPr lang="es-ES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js</a:t>
            </a:r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/main.js: funciones complejas</a:t>
            </a:r>
          </a:p>
          <a:p>
            <a:endParaRPr lang="es-ES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  <a:p>
            <a:r>
              <a:rPr lang="es-ES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- Gracias a su integración con terminal y extensiones, se pudo preparar el proyecto para ser desplegado con Firebase desde la misma herramienta,</a:t>
            </a:r>
            <a:endParaRPr lang="es-CO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87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1696209" y="593762"/>
            <a:ext cx="575158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Firebase como Herramienta Cloud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813721" y="1336430"/>
            <a:ext cx="6051728" cy="2426678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EB1208-C4DA-484F-8F8C-FD090AE2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660" y="1602254"/>
            <a:ext cx="543384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Hosting: Subimos nuestro sitio Web estático con un solo comando (Firebase Deploy).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s-CO" altLang="es-CO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 Auth: Se integro para gestionar login de usuarios.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s-CO" altLang="es-CO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Escalabilidad: Firebase aloja nuestra web en servidores distribuidos globalmente (Concepto de alta disponibilidad),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s-CO" altLang="es-CO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s-CO" altLang="es-CO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 Firebase evitamos configurar un servidor manualmente como lo haríamos en un entorno IaaS como en EC2 en AWS</a:t>
            </a:r>
          </a:p>
        </p:txBody>
      </p:sp>
    </p:spTree>
    <p:extLst>
      <p:ext uri="{BB962C8B-B14F-4D97-AF65-F5344CB8AC3E}">
        <p14:creationId xmlns:p14="http://schemas.microsoft.com/office/powerpoint/2010/main" val="379057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2118539" y="206469"/>
            <a:ext cx="575158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Simulación de despliegue en Firebase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2120384" y="1525389"/>
            <a:ext cx="5747893" cy="2631613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A4330A-BC53-4B5E-9ED0-4A4A175E43D4}"/>
              </a:ext>
            </a:extLst>
          </p:cNvPr>
          <p:cNvSpPr txBox="1"/>
          <p:nvPr/>
        </p:nvSpPr>
        <p:spPr>
          <a:xfrm>
            <a:off x="3489434" y="1650124"/>
            <a:ext cx="3686100" cy="1912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7734AB-9CF7-41D3-B470-7962E3FEE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3014" y="1702584"/>
            <a:ext cx="532560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s-CO" altLang="es-CO" dirty="0">
                <a:solidFill>
                  <a:schemeClr val="tx1"/>
                </a:solidFill>
              </a:rPr>
              <a:t>Aunque el despliegue real fallo por errores técnicos, se ejecutaron comandos como: Firebase </a:t>
            </a:r>
            <a:r>
              <a:rPr lang="es-CO" altLang="es-CO" dirty="0" err="1">
                <a:solidFill>
                  <a:schemeClr val="tx1"/>
                </a:solidFill>
              </a:rPr>
              <a:t>init</a:t>
            </a:r>
            <a:r>
              <a:rPr lang="es-CO" altLang="es-CO" dirty="0">
                <a:solidFill>
                  <a:schemeClr val="tx1"/>
                </a:solidFill>
              </a:rPr>
              <a:t> Y Firebase Deploy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s-CO" altLang="es-CO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s-CO" altLang="es-CO" dirty="0">
                <a:solidFill>
                  <a:schemeClr val="tx1"/>
                </a:solidFill>
              </a:rPr>
              <a:t>Esto creo un entorno productivo sin necesidad de adquirir o configurar maquinas viruales.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es-CO" altLang="es-CO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es-CO" altLang="es-CO" dirty="0">
                <a:solidFill>
                  <a:schemeClr val="tx1"/>
                </a:solidFill>
              </a:rPr>
              <a:t>La pagina estaría disponible globalmente gracias a la arquitectura de cloud distribuida de Firebase.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endParaRPr lang="es-CO" alt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7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2118539" y="152487"/>
            <a:ext cx="575158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Aplicación de conceptos clave de Cloud Computing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968466" y="1174652"/>
            <a:ext cx="6051728" cy="2778370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0FAD9-A5CB-40AB-B7E0-3116D3CB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453" y="1231090"/>
            <a:ext cx="539324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Escalabilidad: Firebase se adapta automáticamente al tráfico.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Seguridad: Firebase </a:t>
            </a:r>
            <a:r>
              <a:rPr lang="es-ES" altLang="es-C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</a:t>
            </a: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reglas basadas en roles.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Acceso amplio a red: usuarios pueden ingresar desde cualquier lugar y dispositivo.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de responsabilidad compartida: Google asegura la infraestructura; nosotros, el código y los datos.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Servicio medido: Firebase registra el uso y consumo (como S3 o EC2 en AWS)</a:t>
            </a:r>
            <a:endParaRPr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1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EECC1AC-DCC7-4021-A59C-CDF241F3E166}"/>
              </a:ext>
            </a:extLst>
          </p:cNvPr>
          <p:cNvSpPr txBox="1"/>
          <p:nvPr/>
        </p:nvSpPr>
        <p:spPr>
          <a:xfrm>
            <a:off x="2118539" y="152487"/>
            <a:ext cx="575158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6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CO" sz="1800" dirty="0">
                <a:latin typeface="Arial Black" panose="020B0A04020102020204" pitchFamily="34" charset="0"/>
              </a:rPr>
              <a:t>Conclusiones finales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0194" y="4436858"/>
            <a:ext cx="692093" cy="683509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968466" y="1174652"/>
            <a:ext cx="6051728" cy="2778370"/>
          </a:xfrm>
          <a:prstGeom prst="roundRect">
            <a:avLst/>
          </a:prstGeom>
          <a:noFill/>
          <a:ln w="12700">
            <a:solidFill>
              <a:srgbClr val="AEC5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0FAD9-A5CB-40AB-B7E0-3116D3CB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453" y="1338812"/>
            <a:ext cx="5393241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construyó un sitio web funcional, con estructura preparada para producción </a:t>
            </a:r>
            <a:r>
              <a:rPr lang="es-ES" altLang="es-CO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loud.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Aplicamos herramientas como VSC para desarrollo y Firebase como solución PaaS.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evidenció el uso de conceptos como escalabilidad, seguridad, alta disponibilidad y responsabilidad compartida.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C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nube no solo potencia proyectos reales, también los vuelve sostenibles y escalables.</a:t>
            </a:r>
            <a:endParaRPr lang="es-CO" altLang="es-C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6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46"/>
      </p:ext>
    </p:extLst>
  </p:cSld>
  <p:clrMapOvr>
    <a:masterClrMapping/>
  </p:clrMapOvr>
</p:sld>
</file>

<file path=ppt/theme/theme1.xml><?xml version="1.0" encoding="utf-8"?>
<a:theme xmlns:a="http://schemas.openxmlformats.org/drawingml/2006/main" name="6 Concep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91E30"/>
      </a:accent1>
      <a:accent2>
        <a:srgbClr val="183A5A"/>
      </a:accent2>
      <a:accent3>
        <a:srgbClr val="9BC062"/>
      </a:accent3>
      <a:accent4>
        <a:srgbClr val="F2CA51"/>
      </a:accent4>
      <a:accent5>
        <a:srgbClr val="F2AA6A"/>
      </a:accent5>
      <a:accent6>
        <a:srgbClr val="8C4D3E"/>
      </a:accent6>
      <a:hlink>
        <a:srgbClr val="1A7270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6 Concep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91E30"/>
      </a:accent1>
      <a:accent2>
        <a:srgbClr val="183A5A"/>
      </a:accent2>
      <a:accent3>
        <a:srgbClr val="9BC062"/>
      </a:accent3>
      <a:accent4>
        <a:srgbClr val="F2CA51"/>
      </a:accent4>
      <a:accent5>
        <a:srgbClr val="F2AA6A"/>
      </a:accent5>
      <a:accent6>
        <a:srgbClr val="8C4D3E"/>
      </a:accent6>
      <a:hlink>
        <a:srgbClr val="1A72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b02f18-904f-4621-9985-d27de4f460f5">
      <Terms xmlns="http://schemas.microsoft.com/office/infopath/2007/PartnerControls"/>
    </lcf76f155ced4ddcb4097134ff3c332f>
    <TaxCatchAll xmlns="f67c5d6c-4cc9-4357-9abd-fdad1eb228d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C1EA6565175014E9D203AD229A5DE18" ma:contentTypeVersion="13" ma:contentTypeDescription="Crear nuevo documento." ma:contentTypeScope="" ma:versionID="956fba4a99c62ef9321d1dbbf8e420d3">
  <xsd:schema xmlns:xsd="http://www.w3.org/2001/XMLSchema" xmlns:xs="http://www.w3.org/2001/XMLSchema" xmlns:p="http://schemas.microsoft.com/office/2006/metadata/properties" xmlns:ns2="d1b02f18-904f-4621-9985-d27de4f460f5" xmlns:ns3="f67c5d6c-4cc9-4357-9abd-fdad1eb228d4" targetNamespace="http://schemas.microsoft.com/office/2006/metadata/properties" ma:root="true" ma:fieldsID="13c5ed1e33ebf1ba606e157408bd6837" ns2:_="" ns3:_="">
    <xsd:import namespace="d1b02f18-904f-4621-9985-d27de4f460f5"/>
    <xsd:import namespace="f67c5d6c-4cc9-4357-9abd-fdad1eb228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b02f18-904f-4621-9985-d27de4f460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97fa36ad-e2d7-4813-b564-1130f64973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c5d6c-4cc9-4357-9abd-fdad1eb228d4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8b71943-09ca-476a-b13c-dd0d28dcc559}" ma:internalName="TaxCatchAll" ma:showField="CatchAllData" ma:web="f67c5d6c-4cc9-4357-9abd-fdad1eb228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4728D2-4EA5-4AD1-B1C7-B561D357DD91}">
  <ds:schemaRefs>
    <ds:schemaRef ds:uri="http://schemas.microsoft.com/office/2006/metadata/properties"/>
    <ds:schemaRef ds:uri="http://schemas.microsoft.com/office/infopath/2007/PartnerControls"/>
    <ds:schemaRef ds:uri="d1b02f18-904f-4621-9985-d27de4f460f5"/>
    <ds:schemaRef ds:uri="f67c5d6c-4cc9-4357-9abd-fdad1eb228d4"/>
  </ds:schemaRefs>
</ds:datastoreItem>
</file>

<file path=customXml/itemProps2.xml><?xml version="1.0" encoding="utf-8"?>
<ds:datastoreItem xmlns:ds="http://schemas.openxmlformats.org/officeDocument/2006/customXml" ds:itemID="{E23506AE-8D8C-499F-8933-BE079662C1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b02f18-904f-4621-9985-d27de4f460f5"/>
    <ds:schemaRef ds:uri="f67c5d6c-4cc9-4357-9abd-fdad1eb228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B2C6BE-68CB-4228-BC31-3DDA8A599E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23537</TotalTime>
  <Words>433</Words>
  <Application>Microsoft Office PowerPoint</Application>
  <PresentationFormat>Presentación en pantalla (16:9)</PresentationFormat>
  <Paragraphs>54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Roboto</vt:lpstr>
      <vt:lpstr>Wingdings</vt:lpstr>
      <vt:lpstr>Arial Black</vt:lpstr>
      <vt:lpstr>Fira Sans Extra Condensed Medium</vt:lpstr>
      <vt:lpstr>Arial</vt:lpstr>
      <vt:lpstr>6 Concepts Infographics by Slidesgo</vt:lpstr>
      <vt:lpstr>1_6 Concepts Infographics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sispc3</dc:creator>
  <cp:lastModifiedBy>PERSONAL</cp:lastModifiedBy>
  <cp:revision>774</cp:revision>
  <dcterms:modified xsi:type="dcterms:W3CDTF">2025-06-07T03:34:29Z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0x0101000C1EA6565175014E9D203AD229A5DE18</vt:lpwstr>
  </property>
</Properties>
</file>